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Now" charset="1" panose="00000500000000000000"/>
      <p:regular r:id="rId20"/>
    </p:embeddedFont>
    <p:embeddedFont>
      <p:font typeface="Now Bold" charset="1" panose="00000800000000000000"/>
      <p:regular r:id="rId21"/>
    </p:embeddedFont>
    <p:embeddedFont>
      <p:font typeface="Now Thin" charset="1" panose="00000300000000000000"/>
      <p:regular r:id="rId22"/>
    </p:embeddedFont>
    <p:embeddedFont>
      <p:font typeface="Now Light" charset="1" panose="00000400000000000000"/>
      <p:regular r:id="rId23"/>
    </p:embeddedFont>
    <p:embeddedFont>
      <p:font typeface="Now Medium" charset="1" panose="00000600000000000000"/>
      <p:regular r:id="rId24"/>
    </p:embeddedFont>
    <p:embeddedFont>
      <p:font typeface="Now Heavy" charset="1" panose="00000A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37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38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0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6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image3.png" Type="http://schemas.openxmlformats.org/officeDocument/2006/relationships/image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15" Target="../media/image25.png" Type="http://schemas.openxmlformats.org/officeDocument/2006/relationships/image"/><Relationship Id="rId16" Target="../media/image26.svg" Type="http://schemas.openxmlformats.org/officeDocument/2006/relationships/image"/><Relationship Id="rId17" Target="../media/image27.png" Type="http://schemas.openxmlformats.org/officeDocument/2006/relationships/image"/><Relationship Id="rId18" Target="../media/image28.png" Type="http://schemas.openxmlformats.org/officeDocument/2006/relationships/image"/><Relationship Id="rId19" Target="../media/image29.svg" Type="http://schemas.openxmlformats.org/officeDocument/2006/relationships/image"/><Relationship Id="rId2" Target="../media/image13.png" Type="http://schemas.openxmlformats.org/officeDocument/2006/relationships/image"/><Relationship Id="rId20" Target="../media/image30.png" Type="http://schemas.openxmlformats.org/officeDocument/2006/relationships/image"/><Relationship Id="rId21" Target="../media/image31.sv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35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1291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6" y="0"/>
                </a:lnTo>
                <a:lnTo>
                  <a:pt x="3008796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73748" y="7036704"/>
            <a:ext cx="7913921" cy="92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FFFBFB"/>
                </a:solidFill>
                <a:latin typeface="DM Sans Italics"/>
              </a:rPr>
              <a:t>A Crowdfunding application that rewards people for donating to initiatives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1291" y="2621808"/>
            <a:ext cx="10959085" cy="1730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PLEDGE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1291" y="4351980"/>
            <a:ext cx="9659937" cy="1721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PILOT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81589" y="8822982"/>
            <a:ext cx="5063833" cy="500054"/>
          </a:xfrm>
          <a:custGeom>
            <a:avLst/>
            <a:gdLst/>
            <a:ahLst/>
            <a:cxnLst/>
            <a:rect r="r" b="b" t="t" l="l"/>
            <a:pathLst>
              <a:path h="500054" w="5063833">
                <a:moveTo>
                  <a:pt x="0" y="0"/>
                </a:moveTo>
                <a:lnTo>
                  <a:pt x="5063833" y="0"/>
                </a:lnTo>
                <a:lnTo>
                  <a:pt x="5063833" y="500054"/>
                </a:lnTo>
                <a:lnTo>
                  <a:pt x="0" y="50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50502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49234" y="3426631"/>
            <a:ext cx="11301259" cy="5396351"/>
          </a:xfrm>
          <a:custGeom>
            <a:avLst/>
            <a:gdLst/>
            <a:ahLst/>
            <a:cxnLst/>
            <a:rect r="r" b="b" t="t" l="l"/>
            <a:pathLst>
              <a:path h="5396351" w="11301259">
                <a:moveTo>
                  <a:pt x="0" y="0"/>
                </a:moveTo>
                <a:lnTo>
                  <a:pt x="11301259" y="0"/>
                </a:lnTo>
                <a:lnTo>
                  <a:pt x="11301259" y="5396351"/>
                </a:lnTo>
                <a:lnTo>
                  <a:pt x="0" y="5396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97716" y="1376582"/>
            <a:ext cx="7158209" cy="60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6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latin typeface="Now Bold"/>
              </a:rPr>
              <a:t>DISCOVER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54667" y="8822982"/>
            <a:ext cx="5063833" cy="500054"/>
          </a:xfrm>
          <a:custGeom>
            <a:avLst/>
            <a:gdLst/>
            <a:ahLst/>
            <a:cxnLst/>
            <a:rect r="r" b="b" t="t" l="l"/>
            <a:pathLst>
              <a:path h="500054" w="5063833">
                <a:moveTo>
                  <a:pt x="0" y="0"/>
                </a:moveTo>
                <a:lnTo>
                  <a:pt x="5063834" y="0"/>
                </a:lnTo>
                <a:lnTo>
                  <a:pt x="5063834" y="500054"/>
                </a:lnTo>
                <a:lnTo>
                  <a:pt x="0" y="50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50502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54901" y="3483138"/>
            <a:ext cx="11301259" cy="5339845"/>
          </a:xfrm>
          <a:custGeom>
            <a:avLst/>
            <a:gdLst/>
            <a:ahLst/>
            <a:cxnLst/>
            <a:rect r="r" b="b" t="t" l="l"/>
            <a:pathLst>
              <a:path h="5339845" w="11301259">
                <a:moveTo>
                  <a:pt x="0" y="0"/>
                </a:moveTo>
                <a:lnTo>
                  <a:pt x="11301259" y="0"/>
                </a:lnTo>
                <a:lnTo>
                  <a:pt x="11301259" y="5339844"/>
                </a:lnTo>
                <a:lnTo>
                  <a:pt x="0" y="5339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97716" y="1376582"/>
            <a:ext cx="7158209" cy="60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6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latin typeface="Now Bold"/>
              </a:rPr>
              <a:t>LOGIN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54667" y="8822982"/>
            <a:ext cx="5063833" cy="500054"/>
          </a:xfrm>
          <a:custGeom>
            <a:avLst/>
            <a:gdLst/>
            <a:ahLst/>
            <a:cxnLst/>
            <a:rect r="r" b="b" t="t" l="l"/>
            <a:pathLst>
              <a:path h="500054" w="5063833">
                <a:moveTo>
                  <a:pt x="0" y="0"/>
                </a:moveTo>
                <a:lnTo>
                  <a:pt x="5063834" y="0"/>
                </a:lnTo>
                <a:lnTo>
                  <a:pt x="5063834" y="500054"/>
                </a:lnTo>
                <a:lnTo>
                  <a:pt x="0" y="50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50502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55666" y="3469011"/>
            <a:ext cx="11301259" cy="5353971"/>
          </a:xfrm>
          <a:custGeom>
            <a:avLst/>
            <a:gdLst/>
            <a:ahLst/>
            <a:cxnLst/>
            <a:rect r="r" b="b" t="t" l="l"/>
            <a:pathLst>
              <a:path h="5353971" w="11301259">
                <a:moveTo>
                  <a:pt x="0" y="0"/>
                </a:moveTo>
                <a:lnTo>
                  <a:pt x="11301259" y="0"/>
                </a:lnTo>
                <a:lnTo>
                  <a:pt x="11301259" y="5353971"/>
                </a:lnTo>
                <a:lnTo>
                  <a:pt x="0" y="5353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27191" y="1818195"/>
            <a:ext cx="7158209" cy="60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6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latin typeface="Now Bold"/>
              </a:rPr>
              <a:t>PAYMENT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54667" y="8822982"/>
            <a:ext cx="5063833" cy="500054"/>
          </a:xfrm>
          <a:custGeom>
            <a:avLst/>
            <a:gdLst/>
            <a:ahLst/>
            <a:cxnLst/>
            <a:rect r="r" b="b" t="t" l="l"/>
            <a:pathLst>
              <a:path h="500054" w="5063833">
                <a:moveTo>
                  <a:pt x="0" y="0"/>
                </a:moveTo>
                <a:lnTo>
                  <a:pt x="5063834" y="0"/>
                </a:lnTo>
                <a:lnTo>
                  <a:pt x="5063834" y="500054"/>
                </a:lnTo>
                <a:lnTo>
                  <a:pt x="0" y="50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50502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55666" y="3751543"/>
            <a:ext cx="11301259" cy="5071440"/>
          </a:xfrm>
          <a:custGeom>
            <a:avLst/>
            <a:gdLst/>
            <a:ahLst/>
            <a:cxnLst/>
            <a:rect r="r" b="b" t="t" l="l"/>
            <a:pathLst>
              <a:path h="5071440" w="11301259">
                <a:moveTo>
                  <a:pt x="0" y="0"/>
                </a:moveTo>
                <a:lnTo>
                  <a:pt x="11301259" y="0"/>
                </a:lnTo>
                <a:lnTo>
                  <a:pt x="11301259" y="5071439"/>
                </a:lnTo>
                <a:lnTo>
                  <a:pt x="0" y="5071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27191" y="1818195"/>
            <a:ext cx="7158209" cy="60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6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latin typeface="Now Bold"/>
              </a:rPr>
              <a:t>CREATE CAMPAIGN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424136" y="2094793"/>
            <a:ext cx="5943265" cy="70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40"/>
              </a:lnSpc>
              <a:spcBef>
                <a:spcPct val="0"/>
              </a:spcBef>
            </a:pPr>
            <a:r>
              <a:rPr lang="en-US" sz="4617">
                <a:solidFill>
                  <a:srgbClr val="FFFFFF"/>
                </a:solidFill>
                <a:latin typeface="Now Bold"/>
              </a:rPr>
              <a:t>REFERENCES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32888" y="392116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8"/>
                </a:lnTo>
                <a:lnTo>
                  <a:pt x="0" y="127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50502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56371" y="3316298"/>
            <a:ext cx="9899624" cy="264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3420" indent="-326710" lvl="1">
              <a:lnSpc>
                <a:spcPts val="4237"/>
              </a:lnSpc>
              <a:buFont typeface="Arial"/>
              <a:buChar char="•"/>
            </a:pPr>
            <a:r>
              <a:rPr lang="en-US" sz="3026">
                <a:solidFill>
                  <a:srgbClr val="FFFFFF"/>
                </a:solidFill>
                <a:latin typeface="Canva Sans"/>
              </a:rPr>
              <a:t> https://react.dev/reference/react</a:t>
            </a:r>
          </a:p>
          <a:p>
            <a:pPr algn="ctr" marL="653420" indent="-326710" lvl="1">
              <a:lnSpc>
                <a:spcPts val="4237"/>
              </a:lnSpc>
              <a:buFont typeface="Arial"/>
              <a:buChar char="•"/>
            </a:pPr>
            <a:r>
              <a:rPr lang="en-US" sz="3026">
                <a:solidFill>
                  <a:srgbClr val="FFFFFF"/>
                </a:solidFill>
                <a:latin typeface="Canva Sans"/>
              </a:rPr>
              <a:t>            https://stripe.com/docs/testing#cards</a:t>
            </a:r>
          </a:p>
          <a:p>
            <a:pPr algn="ctr" marL="653420" indent="-326710" lvl="1">
              <a:lnSpc>
                <a:spcPts val="4237"/>
              </a:lnSpc>
              <a:buFont typeface="Arial"/>
              <a:buChar char="•"/>
            </a:pPr>
            <a:r>
              <a:rPr lang="en-US" sz="3026">
                <a:solidFill>
                  <a:srgbClr val="FFFFFF"/>
                </a:solidFill>
                <a:latin typeface="Canva Sans"/>
              </a:rPr>
              <a:t>https://mdbootstrap.com/docs/</a:t>
            </a:r>
          </a:p>
          <a:p>
            <a:pPr algn="ctr" marL="653420" indent="-326710" lvl="1">
              <a:lnSpc>
                <a:spcPts val="4237"/>
              </a:lnSpc>
              <a:buFont typeface="Arial"/>
              <a:buChar char="•"/>
            </a:pPr>
            <a:r>
              <a:rPr lang="en-US" sz="3026">
                <a:solidFill>
                  <a:srgbClr val="FFFFFF"/>
                </a:solidFill>
                <a:latin typeface="Canva Sans"/>
              </a:rPr>
              <a:t>                 https://react-bootstrap.netlify.app/docs/</a:t>
            </a:r>
          </a:p>
          <a:p>
            <a:pPr algn="ctr" marL="653420" indent="-326710" lvl="1">
              <a:lnSpc>
                <a:spcPts val="4237"/>
              </a:lnSpc>
              <a:buFont typeface="Arial"/>
              <a:buChar char="•"/>
            </a:pPr>
            <a:r>
              <a:rPr lang="en-US" sz="3026">
                <a:solidFill>
                  <a:srgbClr val="FFFFFF"/>
                </a:solidFill>
                <a:latin typeface="Canva Sans"/>
              </a:rPr>
              <a:t>https://expressjs.com/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64153" y="4584613"/>
            <a:ext cx="4534090" cy="1003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90"/>
              </a:lnSpc>
            </a:pPr>
            <a:r>
              <a:rPr lang="en-US" sz="5850" spc="356">
                <a:solidFill>
                  <a:srgbClr val="FFFFFF"/>
                </a:solidFill>
                <a:latin typeface="Now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64153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33964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991861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8705275" y="5870734"/>
            <a:ext cx="2613061" cy="2252658"/>
            <a:chOff x="0" y="0"/>
            <a:chExt cx="991873" cy="8550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8852572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986667" y="1698193"/>
            <a:ext cx="8437330" cy="122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33964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Our Team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91861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Techstack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33964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Description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991861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Working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852572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PledgePilot mission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852572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References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591291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6" y="0"/>
                </a:lnTo>
                <a:lnTo>
                  <a:pt x="3008796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4136" y="3893230"/>
            <a:ext cx="2845162" cy="4381054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178326" y="4112787"/>
            <a:ext cx="2448475" cy="243891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4347" r="223" b="-434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11749" y="3893230"/>
            <a:ext cx="2845162" cy="4381054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610093" y="4112787"/>
            <a:ext cx="2448475" cy="243891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809361" y="3893230"/>
            <a:ext cx="2845162" cy="4381054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007705" y="4112787"/>
            <a:ext cx="2448475" cy="2438911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968906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213405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656961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690640" y="-1665048"/>
            <a:ext cx="19210521" cy="4453378"/>
            <a:chOff x="0" y="0"/>
            <a:chExt cx="5059561" cy="11729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584036" y="1818685"/>
            <a:ext cx="1045065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PLEDGEPILOT DEVELOPER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56173" y="7042489"/>
            <a:ext cx="2470628" cy="11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Kartikey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Vijayakumar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Hebbar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49382" y="7227740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Deepansh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Chaturvedi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13645" y="7227740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Aaryan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Praveen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2203076" y="3893230"/>
            <a:ext cx="2845162" cy="4381054"/>
            <a:chOff x="0" y="0"/>
            <a:chExt cx="862412" cy="132796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2711799" y="7227740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Kartik Vijay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Shanbhag</a:t>
            </a:r>
          </a:p>
        </p:txBody>
      </p: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2401419" y="4112787"/>
            <a:ext cx="2448475" cy="2438911"/>
            <a:chOff x="0" y="0"/>
            <a:chExt cx="6502400" cy="64770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0" r="223" b="-14332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1850502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225459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291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6" y="0"/>
                </a:lnTo>
                <a:lnTo>
                  <a:pt x="3008796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66968" y="3474041"/>
            <a:ext cx="1471279" cy="1308100"/>
          </a:xfrm>
          <a:custGeom>
            <a:avLst/>
            <a:gdLst/>
            <a:ahLst/>
            <a:cxnLst/>
            <a:rect r="r" b="b" t="t" l="l"/>
            <a:pathLst>
              <a:path h="1308100" w="1471279">
                <a:moveTo>
                  <a:pt x="0" y="0"/>
                </a:moveTo>
                <a:lnTo>
                  <a:pt x="1471278" y="0"/>
                </a:lnTo>
                <a:lnTo>
                  <a:pt x="1471278" y="1308101"/>
                </a:lnTo>
                <a:lnTo>
                  <a:pt x="0" y="1308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69363" y="3288817"/>
            <a:ext cx="3357100" cy="1678550"/>
          </a:xfrm>
          <a:custGeom>
            <a:avLst/>
            <a:gdLst/>
            <a:ahLst/>
            <a:cxnLst/>
            <a:rect r="r" b="b" t="t" l="l"/>
            <a:pathLst>
              <a:path h="1678550" w="3357100">
                <a:moveTo>
                  <a:pt x="0" y="0"/>
                </a:moveTo>
                <a:lnTo>
                  <a:pt x="3357099" y="0"/>
                </a:lnTo>
                <a:lnTo>
                  <a:pt x="3357099" y="1678550"/>
                </a:lnTo>
                <a:lnTo>
                  <a:pt x="0" y="16785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59887" y="3288817"/>
            <a:ext cx="2949214" cy="1474607"/>
          </a:xfrm>
          <a:custGeom>
            <a:avLst/>
            <a:gdLst/>
            <a:ahLst/>
            <a:cxnLst/>
            <a:rect r="r" b="b" t="t" l="l"/>
            <a:pathLst>
              <a:path h="1474607" w="2949214">
                <a:moveTo>
                  <a:pt x="0" y="0"/>
                </a:moveTo>
                <a:lnTo>
                  <a:pt x="2949214" y="0"/>
                </a:lnTo>
                <a:lnTo>
                  <a:pt x="2949214" y="1474607"/>
                </a:lnTo>
                <a:lnTo>
                  <a:pt x="0" y="14746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75848" y="5431252"/>
            <a:ext cx="2693515" cy="1346757"/>
          </a:xfrm>
          <a:custGeom>
            <a:avLst/>
            <a:gdLst/>
            <a:ahLst/>
            <a:cxnLst/>
            <a:rect r="r" b="b" t="t" l="l"/>
            <a:pathLst>
              <a:path h="1346757" w="2693515">
                <a:moveTo>
                  <a:pt x="0" y="0"/>
                </a:moveTo>
                <a:lnTo>
                  <a:pt x="2693515" y="0"/>
                </a:lnTo>
                <a:lnTo>
                  <a:pt x="2693515" y="1346758"/>
                </a:lnTo>
                <a:lnTo>
                  <a:pt x="0" y="13467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12797" y="5265356"/>
            <a:ext cx="3357100" cy="1678550"/>
          </a:xfrm>
          <a:custGeom>
            <a:avLst/>
            <a:gdLst/>
            <a:ahLst/>
            <a:cxnLst/>
            <a:rect r="r" b="b" t="t" l="l"/>
            <a:pathLst>
              <a:path h="1678550" w="3357100">
                <a:moveTo>
                  <a:pt x="0" y="0"/>
                </a:moveTo>
                <a:lnTo>
                  <a:pt x="3357099" y="0"/>
                </a:lnTo>
                <a:lnTo>
                  <a:pt x="3357099" y="1678550"/>
                </a:lnTo>
                <a:lnTo>
                  <a:pt x="0" y="1678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61116" y="5265356"/>
            <a:ext cx="1346757" cy="1346757"/>
          </a:xfrm>
          <a:custGeom>
            <a:avLst/>
            <a:gdLst/>
            <a:ahLst/>
            <a:cxnLst/>
            <a:rect r="r" b="b" t="t" l="l"/>
            <a:pathLst>
              <a:path h="1346757" w="1346757">
                <a:moveTo>
                  <a:pt x="0" y="0"/>
                </a:moveTo>
                <a:lnTo>
                  <a:pt x="1346757" y="0"/>
                </a:lnTo>
                <a:lnTo>
                  <a:pt x="1346757" y="1346757"/>
                </a:lnTo>
                <a:lnTo>
                  <a:pt x="0" y="134675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08449" y="7425710"/>
            <a:ext cx="1733015" cy="1733015"/>
          </a:xfrm>
          <a:custGeom>
            <a:avLst/>
            <a:gdLst/>
            <a:ahLst/>
            <a:cxnLst/>
            <a:rect r="r" b="b" t="t" l="l"/>
            <a:pathLst>
              <a:path h="1733015" w="1733015">
                <a:moveTo>
                  <a:pt x="0" y="0"/>
                </a:moveTo>
                <a:lnTo>
                  <a:pt x="1733015" y="0"/>
                </a:lnTo>
                <a:lnTo>
                  <a:pt x="1733015" y="1733015"/>
                </a:lnTo>
                <a:lnTo>
                  <a:pt x="0" y="173301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17284" y="7421346"/>
            <a:ext cx="1547737" cy="1547737"/>
          </a:xfrm>
          <a:custGeom>
            <a:avLst/>
            <a:gdLst/>
            <a:ahLst/>
            <a:cxnLst/>
            <a:rect r="r" b="b" t="t" l="l"/>
            <a:pathLst>
              <a:path h="1547737" w="1547737">
                <a:moveTo>
                  <a:pt x="0" y="0"/>
                </a:moveTo>
                <a:lnTo>
                  <a:pt x="1547737" y="0"/>
                </a:lnTo>
                <a:lnTo>
                  <a:pt x="1547737" y="1547737"/>
                </a:lnTo>
                <a:lnTo>
                  <a:pt x="0" y="15477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57068" y="7421346"/>
            <a:ext cx="1954853" cy="1550850"/>
          </a:xfrm>
          <a:custGeom>
            <a:avLst/>
            <a:gdLst/>
            <a:ahLst/>
            <a:cxnLst/>
            <a:rect r="r" b="b" t="t" l="l"/>
            <a:pathLst>
              <a:path h="1550850" w="1954853">
                <a:moveTo>
                  <a:pt x="0" y="0"/>
                </a:moveTo>
                <a:lnTo>
                  <a:pt x="1954853" y="0"/>
                </a:lnTo>
                <a:lnTo>
                  <a:pt x="1954853" y="1550850"/>
                </a:lnTo>
                <a:lnTo>
                  <a:pt x="0" y="15508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66968" y="2016891"/>
            <a:ext cx="8596465" cy="78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7"/>
              </a:lnSpc>
              <a:spcBef>
                <a:spcPct val="0"/>
              </a:spcBef>
            </a:pPr>
            <a:r>
              <a:rPr lang="en-US" sz="5139">
                <a:solidFill>
                  <a:srgbClr val="FFFBFB"/>
                </a:solidFill>
                <a:latin typeface="Now Bold"/>
              </a:rPr>
              <a:t>TECHNICAL STACK USED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80598" y="1621911"/>
            <a:ext cx="4557402" cy="72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62"/>
              </a:lnSpc>
              <a:spcBef>
                <a:spcPct val="0"/>
              </a:spcBef>
            </a:pPr>
            <a:r>
              <a:rPr lang="en-US" sz="4802">
                <a:solidFill>
                  <a:srgbClr val="FFFFFF"/>
                </a:solidFill>
                <a:latin typeface="Now Bold"/>
              </a:rPr>
              <a:t>DESCRIPTION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1631" y="2894552"/>
            <a:ext cx="8193526" cy="518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2996" indent="-251498" lvl="1">
              <a:lnSpc>
                <a:spcPts val="3215"/>
              </a:lnSpc>
              <a:buFont typeface="Arial"/>
              <a:buChar char="•"/>
            </a:pPr>
            <a:r>
              <a:rPr lang="en-US" sz="2329">
                <a:solidFill>
                  <a:srgbClr val="FFFFFF"/>
                </a:solidFill>
                <a:latin typeface="DM Sans"/>
              </a:rPr>
              <a:t>PledgePilot is a crowdfunding application which incentivizes people for funding hobby projects and initiatives to help them grow</a:t>
            </a:r>
          </a:p>
          <a:p>
            <a:pPr>
              <a:lnSpc>
                <a:spcPts val="3215"/>
              </a:lnSpc>
            </a:pPr>
          </a:p>
          <a:p>
            <a:pPr marL="502996" indent="-251498" lvl="1">
              <a:lnSpc>
                <a:spcPts val="3215"/>
              </a:lnSpc>
              <a:buFont typeface="Arial"/>
              <a:buChar char="•"/>
            </a:pPr>
            <a:r>
              <a:rPr lang="en-US" sz="2329">
                <a:solidFill>
                  <a:srgbClr val="FFFFFF"/>
                </a:solidFill>
                <a:latin typeface="DM Sans"/>
              </a:rPr>
              <a:t>The characteristic features of the application include:</a:t>
            </a:r>
          </a:p>
          <a:p>
            <a:pPr>
              <a:lnSpc>
                <a:spcPts val="3215"/>
              </a:lnSpc>
            </a:pPr>
            <a:r>
              <a:rPr lang="en-US" sz="2329">
                <a:solidFill>
                  <a:srgbClr val="FFFFFF"/>
                </a:solidFill>
                <a:latin typeface="DM Sans"/>
              </a:rPr>
              <a:t>            1) User Authentication and Registration</a:t>
            </a:r>
          </a:p>
          <a:p>
            <a:pPr>
              <a:lnSpc>
                <a:spcPts val="3215"/>
              </a:lnSpc>
            </a:pPr>
            <a:r>
              <a:rPr lang="en-US" sz="2329">
                <a:solidFill>
                  <a:srgbClr val="FFFFFF"/>
                </a:solidFill>
                <a:latin typeface="DM Sans"/>
              </a:rPr>
              <a:t>           2) Create Campaign/Edit and View Campaigns</a:t>
            </a:r>
          </a:p>
          <a:p>
            <a:pPr>
              <a:lnSpc>
                <a:spcPts val="3215"/>
              </a:lnSpc>
            </a:pPr>
            <a:r>
              <a:rPr lang="en-US" sz="2329">
                <a:solidFill>
                  <a:srgbClr val="FFFFFF"/>
                </a:solidFill>
                <a:latin typeface="DM Sans"/>
              </a:rPr>
              <a:t>           3) Donate to Campaigns using integrated payments        </a:t>
            </a:r>
          </a:p>
          <a:p>
            <a:pPr>
              <a:lnSpc>
                <a:spcPts val="3215"/>
              </a:lnSpc>
            </a:pPr>
            <a:r>
              <a:rPr lang="en-US" sz="2329">
                <a:solidFill>
                  <a:srgbClr val="FFFFFF"/>
                </a:solidFill>
                <a:latin typeface="DM Sans"/>
              </a:rPr>
              <a:t>           4) Rewards credited for each payment</a:t>
            </a:r>
          </a:p>
          <a:p>
            <a:pPr>
              <a:lnSpc>
                <a:spcPts val="3215"/>
              </a:lnSpc>
            </a:pPr>
          </a:p>
          <a:p>
            <a:pPr>
              <a:lnSpc>
                <a:spcPts val="3215"/>
              </a:lnSpc>
            </a:pPr>
            <a:r>
              <a:rPr lang="en-US" sz="2329">
                <a:solidFill>
                  <a:srgbClr val="FFFFFF"/>
                </a:solidFill>
                <a:latin typeface="DM Sans"/>
              </a:rPr>
              <a:t>         </a:t>
            </a:r>
          </a:p>
          <a:p>
            <a:pPr>
              <a:lnSpc>
                <a:spcPts val="3215"/>
              </a:lnSpc>
            </a:pPr>
          </a:p>
          <a:p>
            <a:pPr>
              <a:lnSpc>
                <a:spcPts val="321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850502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46676" y="2594654"/>
            <a:ext cx="9761395" cy="427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5988" indent="-267994" lvl="1">
              <a:lnSpc>
                <a:spcPts val="3425"/>
              </a:lnSpc>
              <a:buFont typeface="Arial"/>
              <a:buChar char="•"/>
            </a:pPr>
            <a:r>
              <a:rPr lang="en-US" sz="2482">
                <a:solidFill>
                  <a:srgbClr val="FFFFFF"/>
                </a:solidFill>
                <a:latin typeface="DM Sans"/>
              </a:rPr>
              <a:t>Payment is handled via Stripe</a:t>
            </a:r>
          </a:p>
          <a:p>
            <a:pPr algn="just" marL="535988" indent="-267994" lvl="1">
              <a:lnSpc>
                <a:spcPts val="3425"/>
              </a:lnSpc>
              <a:buFont typeface="Arial"/>
              <a:buChar char="•"/>
            </a:pPr>
            <a:r>
              <a:rPr lang="en-US" sz="2482">
                <a:solidFill>
                  <a:srgbClr val="FFFFFF"/>
                </a:solidFill>
                <a:latin typeface="DM Sans"/>
              </a:rPr>
              <a:t>Google OAuth is implemented to give an alternative path to register/login a user using their google account</a:t>
            </a:r>
          </a:p>
          <a:p>
            <a:pPr algn="just" marL="535988" indent="-267994" lvl="1">
              <a:lnSpc>
                <a:spcPts val="3425"/>
              </a:lnSpc>
              <a:buFont typeface="Arial"/>
              <a:buChar char="•"/>
            </a:pPr>
            <a:r>
              <a:rPr lang="en-US" sz="2482">
                <a:solidFill>
                  <a:srgbClr val="FFFFFF"/>
                </a:solidFill>
                <a:latin typeface="DM Sans"/>
              </a:rPr>
              <a:t>The gamification mechanism involves every contributor being rewarded with virtual money for their support to a campaign</a:t>
            </a:r>
          </a:p>
          <a:p>
            <a:pPr algn="just" marL="535988" indent="-267994" lvl="1">
              <a:lnSpc>
                <a:spcPts val="3425"/>
              </a:lnSpc>
              <a:buFont typeface="Arial"/>
              <a:buChar char="•"/>
            </a:pPr>
            <a:r>
              <a:rPr lang="en-US" sz="2482">
                <a:solidFill>
                  <a:srgbClr val="FFFFFF"/>
                </a:solidFill>
                <a:latin typeface="DM Sans"/>
              </a:rPr>
              <a:t>The discover page lists all the available campaigns in the system and allows the backer to implement search functionality to find his desired campaign.</a:t>
            </a:r>
          </a:p>
          <a:p>
            <a:pPr algn="just">
              <a:lnSpc>
                <a:spcPts val="3425"/>
              </a:lnSpc>
            </a:pPr>
          </a:p>
          <a:p>
            <a:pPr algn="just">
              <a:lnSpc>
                <a:spcPts val="3425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850502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05978" y="9395599"/>
            <a:ext cx="5932155" cy="585800"/>
          </a:xfrm>
          <a:custGeom>
            <a:avLst/>
            <a:gdLst/>
            <a:ahLst/>
            <a:cxnLst/>
            <a:rect r="r" b="b" t="t" l="l"/>
            <a:pathLst>
              <a:path h="585800" w="5932155">
                <a:moveTo>
                  <a:pt x="0" y="0"/>
                </a:moveTo>
                <a:lnTo>
                  <a:pt x="5932155" y="0"/>
                </a:lnTo>
                <a:lnTo>
                  <a:pt x="5932155" y="585800"/>
                </a:lnTo>
                <a:lnTo>
                  <a:pt x="0" y="585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50502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45590" y="3681881"/>
            <a:ext cx="11554477" cy="5713718"/>
          </a:xfrm>
          <a:custGeom>
            <a:avLst/>
            <a:gdLst/>
            <a:ahLst/>
            <a:cxnLst/>
            <a:rect r="r" b="b" t="t" l="l"/>
            <a:pathLst>
              <a:path h="5713718" w="11554477">
                <a:moveTo>
                  <a:pt x="0" y="0"/>
                </a:moveTo>
                <a:lnTo>
                  <a:pt x="11554477" y="0"/>
                </a:lnTo>
                <a:lnTo>
                  <a:pt x="11554477" y="5713718"/>
                </a:lnTo>
                <a:lnTo>
                  <a:pt x="0" y="5713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59" r="0" b="-31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79923" y="1207545"/>
            <a:ext cx="7158209" cy="608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6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latin typeface="Now Bold"/>
              </a:rPr>
              <a:t>LANDING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45590" y="2132402"/>
            <a:ext cx="10596820" cy="119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5"/>
              </a:lnSpc>
              <a:spcBef>
                <a:spcPct val="0"/>
              </a:spcBef>
            </a:pPr>
            <a:r>
              <a:rPr lang="en-US" sz="2344">
                <a:solidFill>
                  <a:srgbClr val="FFFFFF"/>
                </a:solidFill>
                <a:latin typeface="DM Sans"/>
              </a:rPr>
              <a:t>The following slides comprises of screenshots below  displaying the working flow  of our project right from landing page , login /signup to gamification part wherin the funder is rewarded for his contributions.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2083" y="8573498"/>
            <a:ext cx="5063833" cy="500054"/>
          </a:xfrm>
          <a:custGeom>
            <a:avLst/>
            <a:gdLst/>
            <a:ahLst/>
            <a:cxnLst/>
            <a:rect r="r" b="b" t="t" l="l"/>
            <a:pathLst>
              <a:path h="500054" w="5063833">
                <a:moveTo>
                  <a:pt x="0" y="0"/>
                </a:moveTo>
                <a:lnTo>
                  <a:pt x="5063834" y="0"/>
                </a:lnTo>
                <a:lnTo>
                  <a:pt x="5063834" y="500054"/>
                </a:lnTo>
                <a:lnTo>
                  <a:pt x="0" y="50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50502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08399" y="3177147"/>
            <a:ext cx="11301259" cy="5396351"/>
          </a:xfrm>
          <a:custGeom>
            <a:avLst/>
            <a:gdLst/>
            <a:ahLst/>
            <a:cxnLst/>
            <a:rect r="r" b="b" t="t" l="l"/>
            <a:pathLst>
              <a:path h="5396351" w="11301259">
                <a:moveTo>
                  <a:pt x="0" y="0"/>
                </a:moveTo>
                <a:lnTo>
                  <a:pt x="11301259" y="0"/>
                </a:lnTo>
                <a:lnTo>
                  <a:pt x="11301259" y="5396351"/>
                </a:lnTo>
                <a:lnTo>
                  <a:pt x="0" y="5396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97716" y="1883693"/>
            <a:ext cx="7158209" cy="608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6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latin typeface="Now Bold"/>
              </a:rPr>
              <a:t>USER DASHBOARD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81589" y="8822982"/>
            <a:ext cx="5063833" cy="500054"/>
          </a:xfrm>
          <a:custGeom>
            <a:avLst/>
            <a:gdLst/>
            <a:ahLst/>
            <a:cxnLst/>
            <a:rect r="r" b="b" t="t" l="l"/>
            <a:pathLst>
              <a:path h="500054" w="5063833">
                <a:moveTo>
                  <a:pt x="0" y="0"/>
                </a:moveTo>
                <a:lnTo>
                  <a:pt x="5063833" y="0"/>
                </a:lnTo>
                <a:lnTo>
                  <a:pt x="5063833" y="500054"/>
                </a:lnTo>
                <a:lnTo>
                  <a:pt x="0" y="50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50502" y="649592"/>
            <a:ext cx="3008796" cy="379108"/>
          </a:xfrm>
          <a:custGeom>
            <a:avLst/>
            <a:gdLst/>
            <a:ahLst/>
            <a:cxnLst/>
            <a:rect r="r" b="b" t="t" l="l"/>
            <a:pathLst>
              <a:path h="379108" w="3008796">
                <a:moveTo>
                  <a:pt x="0" y="0"/>
                </a:moveTo>
                <a:lnTo>
                  <a:pt x="3008797" y="0"/>
                </a:lnTo>
                <a:lnTo>
                  <a:pt x="3008797" y="379108"/>
                </a:lnTo>
                <a:lnTo>
                  <a:pt x="0" y="379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7243" y="2420552"/>
            <a:ext cx="8138683" cy="6402430"/>
          </a:xfrm>
          <a:custGeom>
            <a:avLst/>
            <a:gdLst/>
            <a:ahLst/>
            <a:cxnLst/>
            <a:rect r="r" b="b" t="t" l="l"/>
            <a:pathLst>
              <a:path h="6402430" w="8138683">
                <a:moveTo>
                  <a:pt x="0" y="0"/>
                </a:moveTo>
                <a:lnTo>
                  <a:pt x="8138682" y="0"/>
                </a:lnTo>
                <a:lnTo>
                  <a:pt x="8138682" y="6402430"/>
                </a:lnTo>
                <a:lnTo>
                  <a:pt x="0" y="6402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97716" y="1376582"/>
            <a:ext cx="7158209" cy="608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6"/>
              </a:lnSpc>
              <a:spcBef>
                <a:spcPct val="0"/>
              </a:spcBef>
            </a:pPr>
            <a:r>
              <a:rPr lang="en-US" sz="4030">
                <a:solidFill>
                  <a:srgbClr val="FFFFFF"/>
                </a:solidFill>
                <a:latin typeface="Now Bold"/>
              </a:rPr>
              <a:t>CAMPAIGN DETAILS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DAF24l17pAs</dc:identifier>
  <dcterms:modified xsi:type="dcterms:W3CDTF">2011-08-01T06:04:30Z</dcterms:modified>
  <cp:revision>1</cp:revision>
  <dc:title>PledgePilot</dc:title>
</cp:coreProperties>
</file>